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311" r:id="rId2"/>
  </p:sldIdLst>
  <p:sldSz cx="6858000" cy="9906000" type="A4"/>
  <p:notesSz cx="6797675" cy="9928225"/>
  <p:defaultTextStyle>
    <a:defPPr>
      <a:defRPr lang="en-US"/>
    </a:defPPr>
    <a:lvl1pPr marL="0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1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6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1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6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2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7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3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2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6FAC"/>
    <a:srgbClr val="0070C0"/>
    <a:srgbClr val="ED1C24"/>
    <a:srgbClr val="F15A22"/>
    <a:srgbClr val="D9D9D9"/>
    <a:srgbClr val="F14D53"/>
    <a:srgbClr val="0D89C3"/>
    <a:srgbClr val="006FAD"/>
    <a:srgbClr val="0070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00" y="108"/>
      </p:cViewPr>
      <p:guideLst>
        <p:guide orient="horz" pos="852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40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75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32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6129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595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4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27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77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61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53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66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22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12/5/2025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0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5" userDrawn="1">
          <p15:clr>
            <a:srgbClr val="F26B43"/>
          </p15:clr>
        </p15:guide>
        <p15:guide id="2" pos="346" userDrawn="1">
          <p15:clr>
            <a:srgbClr val="F26B43"/>
          </p15:clr>
        </p15:guide>
        <p15:guide id="3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sv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BE9EB17-6D0A-30D7-EC35-AFCA41ED691C}"/>
              </a:ext>
            </a:extLst>
          </p:cNvPr>
          <p:cNvSpPr/>
          <p:nvPr/>
        </p:nvSpPr>
        <p:spPr>
          <a:xfrm>
            <a:off x="-12032" y="1699848"/>
            <a:ext cx="6870032" cy="1359876"/>
          </a:xfrm>
          <a:prstGeom prst="rect">
            <a:avLst/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C1376C9-914B-A8C0-9DB7-FCADAACBF5D1}"/>
              </a:ext>
            </a:extLst>
          </p:cNvPr>
          <p:cNvSpPr txBox="1"/>
          <p:nvPr/>
        </p:nvSpPr>
        <p:spPr>
          <a:xfrm>
            <a:off x="1283665" y="487624"/>
            <a:ext cx="4243160" cy="4616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УФНС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РОССИИ </a:t>
            </a:r>
            <a:endParaRPr lang="en-US" sz="1500" dirty="0" smtClean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  <a:p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ПО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БРЯНСКОЙ </a:t>
            </a:r>
            <a:r>
              <a:rPr lang="ru-RU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ОБЛАСТИ</a:t>
            </a:r>
            <a:endParaRPr lang="ru-RU" sz="15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438" y="521610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Golos Text" pitchFamily="34" charset="0"/>
                <a:ea typeface="Golos Text" pitchFamily="34" charset="0"/>
              </a:rPr>
              <a:t> </a:t>
            </a:r>
            <a:endParaRPr lang="ru-RU" b="1" dirty="0"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60" name="Graphic 9">
            <a:extLst>
              <a:ext uri="{FF2B5EF4-FFF2-40B4-BE49-F238E27FC236}">
                <a16:creationId xmlns="" xmlns:a16="http://schemas.microsoft.com/office/drawing/2014/main" id="{C4FF512C-2A48-FEE3-2F18-4839A66B98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r="68290"/>
          <a:stretch/>
        </p:blipFill>
        <p:spPr>
          <a:xfrm>
            <a:off x="169597" y="214022"/>
            <a:ext cx="1039239" cy="104400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01D5B0CB-3850-2CEE-6B52-F6C65BE08E64}"/>
              </a:ext>
            </a:extLst>
          </p:cNvPr>
          <p:cNvSpPr txBox="1"/>
          <p:nvPr/>
        </p:nvSpPr>
        <p:spPr>
          <a:xfrm>
            <a:off x="140677" y="1874573"/>
            <a:ext cx="6717323" cy="235449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r>
              <a:rPr lang="ru-RU" sz="35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ПОЛУЧАЯ ЗАРПЛАТУ </a:t>
            </a:r>
          </a:p>
          <a:p>
            <a:r>
              <a:rPr lang="ru-RU" sz="3500" b="1" dirty="0" smtClean="0">
                <a:solidFill>
                  <a:srgbClr val="0070C0"/>
                </a:solidFill>
                <a:latin typeface="Golos Text" pitchFamily="34" charset="0"/>
                <a:ea typeface="Golos Text" pitchFamily="34" charset="0"/>
              </a:rPr>
              <a:t>В КОНВЕРТЕ,</a:t>
            </a:r>
          </a:p>
          <a:p>
            <a:endParaRPr lang="ru-RU" sz="500" b="1" dirty="0" smtClean="0">
              <a:solidFill>
                <a:srgbClr val="0070C0"/>
              </a:solidFill>
              <a:latin typeface="Golos Text" pitchFamily="34" charset="0"/>
              <a:ea typeface="Golos Text" pitchFamily="34" charset="0"/>
            </a:endParaRPr>
          </a:p>
          <a:p>
            <a:r>
              <a:rPr lang="ru-RU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ВЫ ТЕРЯЕТЕ:</a:t>
            </a:r>
          </a:p>
          <a:p>
            <a:endParaRPr lang="ru-RU" sz="4000" b="1" dirty="0" smtClean="0">
              <a:solidFill>
                <a:srgbClr val="0070C0"/>
              </a:solidFill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74" name="Рисунок 73" descr="Предупреждение со сплошной заливкой">
            <a:extLst>
              <a:ext uri="{FF2B5EF4-FFF2-40B4-BE49-F238E27FC236}">
                <a16:creationId xmlns:a16="http://schemas.microsoft.com/office/drawing/2014/main" xmlns="" id="{0FEA17C1-A21B-9EA3-83F5-BE602B0B5B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66253" y="7980219"/>
            <a:ext cx="598930" cy="593234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3A51D8A3-26E9-A208-EA84-3B7273748F1E}"/>
              </a:ext>
            </a:extLst>
          </p:cNvPr>
          <p:cNvSpPr txBox="1"/>
          <p:nvPr/>
        </p:nvSpPr>
        <p:spPr>
          <a:xfrm>
            <a:off x="583866" y="3933384"/>
            <a:ext cx="4046200" cy="575542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ежегодный оплачиваемый отпуск</a:t>
            </a:r>
          </a:p>
        </p:txBody>
      </p:sp>
      <p:sp>
        <p:nvSpPr>
          <p:cNvPr id="83" name="Прямоугольник: скругленные углы 106">
            <a:extLst>
              <a:ext uri="{FF2B5EF4-FFF2-40B4-BE49-F238E27FC236}">
                <a16:creationId xmlns:a16="http://schemas.microsoft.com/office/drawing/2014/main" xmlns="" id="{5F7F2230-7191-7F51-AE19-CF554D67D4D2}"/>
              </a:ext>
            </a:extLst>
          </p:cNvPr>
          <p:cNvSpPr/>
          <p:nvPr/>
        </p:nvSpPr>
        <p:spPr>
          <a:xfrm>
            <a:off x="404751" y="7825837"/>
            <a:ext cx="5915026" cy="938151"/>
          </a:xfrm>
          <a:prstGeom prst="roundRect">
            <a:avLst>
              <a:gd name="adj" fmla="val 11667"/>
            </a:avLst>
          </a:prstGeom>
          <a:solidFill>
            <a:srgbClr val="5494FC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0" rtlCol="0" anchor="ctr" anchorCtr="0"/>
          <a:lstStyle/>
          <a:p>
            <a:pPr algn="ctr" defTabSz="956973">
              <a:lnSpc>
                <a:spcPct val="85000"/>
              </a:lnSpc>
              <a:spcAft>
                <a:spcPts val="800"/>
              </a:spcAft>
              <a:defRPr/>
            </a:pP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  <a:cs typeface="Poppins" panose="000005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4860" y="7973662"/>
            <a:ext cx="5775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 ТЕНЕВОМ СЕКТОРЕ РАБОТНИКИ ЛИШЕНЫ СОЦИАЛЬНОЙ И ПРАВОВОЙ ЗАЩИТЫ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81441" y="352667"/>
            <a:ext cx="2086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www.nalog.gov.ru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pic>
        <p:nvPicPr>
          <p:cNvPr id="1026" name="Picture 2" descr="C:\Users\Inet3018\Downloads\IMG_6547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900000">
            <a:off x="4322764" y="2571629"/>
            <a:ext cx="2166979" cy="162523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1560" y="6134479"/>
            <a:ext cx="64916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выплату пособий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38FD9469-AF5E-EA00-322B-A9E52273EE4B}"/>
              </a:ext>
            </a:extLst>
          </p:cNvPr>
          <p:cNvSpPr txBox="1"/>
          <p:nvPr/>
        </p:nvSpPr>
        <p:spPr>
          <a:xfrm>
            <a:off x="178131" y="8949712"/>
            <a:ext cx="6501739" cy="7899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spcAft>
                <a:spcPts val="200"/>
              </a:spcAft>
            </a:pP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Телефоны контакт ‑ центра: </a:t>
            </a:r>
          </a:p>
          <a:p>
            <a:pPr algn="ctr">
              <a:spcAft>
                <a:spcPts val="200"/>
              </a:spcAft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 Социального фонда России 8-800-10-000-01</a:t>
            </a:r>
          </a:p>
          <a:p>
            <a:pPr algn="ctr">
              <a:spcAft>
                <a:spcPts val="200"/>
              </a:spcAft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 Федеральной службы по труду и занятости 8-800-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707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88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-</a:t>
            </a:r>
            <a:r>
              <a:rPr lang="en-US"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4</a:t>
            </a:r>
            <a:r>
              <a:rPr lang="ru-RU" sz="160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1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18893" y="636810"/>
            <a:ext cx="22391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rostrud.gov.ru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33431" y="949870"/>
            <a:ext cx="10949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itchFamily="34" charset="0"/>
                <a:ea typeface="Golos Text" pitchFamily="34" charset="0"/>
              </a:rPr>
              <a:t>sfr.gov.ru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Golos Text" pitchFamily="34" charset="0"/>
              <a:ea typeface="Golos Text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2827" y="4700825"/>
            <a:ext cx="64916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стабильную заработную плату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77109" y="6700451"/>
            <a:ext cx="64916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возможность получения социальных налоговых вычетов</a:t>
            </a:r>
            <a:endParaRPr lang="ru-RU" sz="2200" dirty="0">
              <a:solidFill>
                <a:schemeClr val="tx1">
                  <a:lumMod val="85000"/>
                  <a:lumOff val="15000"/>
                </a:schemeClr>
              </a:solidFill>
              <a:latin typeface="Golos Text" panose="020B0503020202020204" pitchFamily="34" charset="0"/>
              <a:ea typeface="Golos Text" panose="020B0503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7115" y="5265456"/>
            <a:ext cx="64916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государственное пенсионное обеспечение 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olos Text" panose="020B0503020202020204" pitchFamily="34" charset="0"/>
                <a:ea typeface="Golos Text" panose="020B0503020202020204" pitchFamily="34" charset="0"/>
              </a:rPr>
              <a:t>в полном объеме</a:t>
            </a:r>
          </a:p>
        </p:txBody>
      </p:sp>
      <p:sp>
        <p:nvSpPr>
          <p:cNvPr id="66" name="Нашивка 65"/>
          <p:cNvSpPr/>
          <p:nvPr/>
        </p:nvSpPr>
        <p:spPr>
          <a:xfrm>
            <a:off x="211539" y="4095216"/>
            <a:ext cx="254875" cy="25842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Нашивка 66"/>
          <p:cNvSpPr/>
          <p:nvPr/>
        </p:nvSpPr>
        <p:spPr>
          <a:xfrm>
            <a:off x="206990" y="4820821"/>
            <a:ext cx="254875" cy="25842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8" name="Нашивка 67"/>
          <p:cNvSpPr/>
          <p:nvPr/>
        </p:nvSpPr>
        <p:spPr>
          <a:xfrm>
            <a:off x="204715" y="5535054"/>
            <a:ext cx="254875" cy="25842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Нашивка 68"/>
          <p:cNvSpPr/>
          <p:nvPr/>
        </p:nvSpPr>
        <p:spPr>
          <a:xfrm>
            <a:off x="196907" y="6257895"/>
            <a:ext cx="254875" cy="25842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1" name="Нашивка 70"/>
          <p:cNvSpPr/>
          <p:nvPr/>
        </p:nvSpPr>
        <p:spPr>
          <a:xfrm>
            <a:off x="196909" y="6974402"/>
            <a:ext cx="254875" cy="258421"/>
          </a:xfrm>
          <a:prstGeom prst="chevro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7131</TotalTime>
  <Words>70</Words>
  <Application>Microsoft Office PowerPoint</Application>
  <PresentationFormat>Лист A4 (210x297 мм)</PresentationFormat>
  <Paragraphs>20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Golos Text</vt:lpstr>
      <vt:lpstr>Poppins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Hamlet Markarian</dc:creator>
  <cp:lastModifiedBy>Забалуева Наталья Викторовна</cp:lastModifiedBy>
  <cp:revision>337</cp:revision>
  <cp:lastPrinted>2024-08-27T13:34:20Z</cp:lastPrinted>
  <dcterms:created xsi:type="dcterms:W3CDTF">2023-03-21T12:09:25Z</dcterms:created>
  <dcterms:modified xsi:type="dcterms:W3CDTF">2025-12-05T12:48:55Z</dcterms:modified>
</cp:coreProperties>
</file>